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2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2"/>
    <p:restoredTop sz="94694"/>
  </p:normalViewPr>
  <p:slideViewPr>
    <p:cSldViewPr snapToGrid="0" snapToObjects="1">
      <p:cViewPr varScale="1">
        <p:scale>
          <a:sx n="59" d="100"/>
          <a:sy n="59" d="100"/>
        </p:scale>
        <p:origin x="81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2517D-E25A-414B-923A-9BC406AAD9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0676EEE-DDF7-494F-87C6-A6B83B2C5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AA0E6EB-B0CB-204B-9019-DE0F0C0CD588}"/>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5" name="Tijdelijke aanduiding voor voettekst 4">
            <a:extLst>
              <a:ext uri="{FF2B5EF4-FFF2-40B4-BE49-F238E27FC236}">
                <a16:creationId xmlns:a16="http://schemas.microsoft.com/office/drawing/2014/main" id="{AA677598-DDD9-0845-8AD0-9E765A5FD82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6F95A7-B24B-534B-B8A5-1D8D8A231475}"/>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378249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0F52F-D184-D34B-BB58-99D80B4FB7F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5DD4A24-CCDF-B443-8D77-A24BBA576E4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041DEA-B6AC-904C-97E0-6FCF714A092A}"/>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5" name="Tijdelijke aanduiding voor voettekst 4">
            <a:extLst>
              <a:ext uri="{FF2B5EF4-FFF2-40B4-BE49-F238E27FC236}">
                <a16:creationId xmlns:a16="http://schemas.microsoft.com/office/drawing/2014/main" id="{443F8F9E-57ED-8646-8DC1-B80D74478E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42C43C-1114-0444-A770-C6A3FDB24992}"/>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211226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AA6336E-CD17-4848-9FD0-B72C64271FE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DB8DFF8-8272-E341-A179-3DE9F8B1FC3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44764C-091B-8747-B6D1-CB40C8D3E4FD}"/>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5" name="Tijdelijke aanduiding voor voettekst 4">
            <a:extLst>
              <a:ext uri="{FF2B5EF4-FFF2-40B4-BE49-F238E27FC236}">
                <a16:creationId xmlns:a16="http://schemas.microsoft.com/office/drawing/2014/main" id="{C419CA67-E54B-7340-855F-20B7509D4C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E04075-E2D9-9046-BCAC-544B732EEC53}"/>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421486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F05F6-FADC-C64A-BE03-C649F2740B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65D804C-B680-6E40-B40B-AED33F7D6CE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4B7D77-77ED-A54B-AAA5-B6E67490416C}"/>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5" name="Tijdelijke aanduiding voor voettekst 4">
            <a:extLst>
              <a:ext uri="{FF2B5EF4-FFF2-40B4-BE49-F238E27FC236}">
                <a16:creationId xmlns:a16="http://schemas.microsoft.com/office/drawing/2014/main" id="{D9ADF3F7-F3CF-0C49-A864-39D3CAAE33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24B4DC8-A168-EB44-B686-564184D4BE6D}"/>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06599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F9E60-28FD-5644-8A73-7D91A65294C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5928A3F-51E2-3947-AE01-D58488EF1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B47CCFE-F51D-5040-ACB9-AC6A111225CE}"/>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5" name="Tijdelijke aanduiding voor voettekst 4">
            <a:extLst>
              <a:ext uri="{FF2B5EF4-FFF2-40B4-BE49-F238E27FC236}">
                <a16:creationId xmlns:a16="http://schemas.microsoft.com/office/drawing/2014/main" id="{3EAEFDE2-02A1-4548-984E-AFB598DCD0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1DAD67-8593-A641-8794-DCB44D807E8B}"/>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338108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87CB6-CAE1-6947-8081-65016740686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C0F7062-3072-254A-9B29-27C6F68D2B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EC7DC68-F33B-3A4F-A4C2-01504D4A087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41650C0-51AF-1948-9C08-51E06E44E3B8}"/>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6" name="Tijdelijke aanduiding voor voettekst 5">
            <a:extLst>
              <a:ext uri="{FF2B5EF4-FFF2-40B4-BE49-F238E27FC236}">
                <a16:creationId xmlns:a16="http://schemas.microsoft.com/office/drawing/2014/main" id="{4D6DFD6E-6997-4D40-BADB-FC6D93A3D84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6CB0B50-E382-294F-804D-D0616697D1EE}"/>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81166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DDB10-2809-3641-A689-44E3E4F52AA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F213A09-974E-7046-A0C0-C37CB8C0C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1199ED0-32AC-AE4E-9AC6-83A46684825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198092-F7B1-6E41-9212-494DD7EA8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839C413-23DC-9E4A-A6EC-F9011C0B0B6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7363303-1376-5E41-9222-E1F5985CACF8}"/>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8" name="Tijdelijke aanduiding voor voettekst 7">
            <a:extLst>
              <a:ext uri="{FF2B5EF4-FFF2-40B4-BE49-F238E27FC236}">
                <a16:creationId xmlns:a16="http://schemas.microsoft.com/office/drawing/2014/main" id="{B2939E6E-B698-1F4D-8F89-FAA24F6831A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A2234B1-C1F3-A34E-A47C-1A85380D6662}"/>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40315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1DF88-A9B2-AD4E-9778-D92BABFBF2F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00A39BE-1BFD-C34C-A1A2-49652D0F4CE6}"/>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4" name="Tijdelijke aanduiding voor voettekst 3">
            <a:extLst>
              <a:ext uri="{FF2B5EF4-FFF2-40B4-BE49-F238E27FC236}">
                <a16:creationId xmlns:a16="http://schemas.microsoft.com/office/drawing/2014/main" id="{38F8AF73-2792-3F4B-860C-C97EB07AE0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8074AA7-E982-F64D-9718-C91B8E1AAD66}"/>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87771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71FAD92-92A9-B74C-B805-F5E1BA346C1E}"/>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3" name="Tijdelijke aanduiding voor voettekst 2">
            <a:extLst>
              <a:ext uri="{FF2B5EF4-FFF2-40B4-BE49-F238E27FC236}">
                <a16:creationId xmlns:a16="http://schemas.microsoft.com/office/drawing/2014/main" id="{5BA12ED0-1F8E-BC42-920C-4B21E969D00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79CB907-85C8-734E-B306-FA25F28B2D1D}"/>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260595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B778F-F149-8C4E-BFF8-B21F2D594F6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5B0D101-FA12-4846-983A-743562D5E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C12D2A4-B85C-1948-B6EE-F69E7FDCF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AEA1396-37DD-9540-92E6-2DB8773AEBC6}"/>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6" name="Tijdelijke aanduiding voor voettekst 5">
            <a:extLst>
              <a:ext uri="{FF2B5EF4-FFF2-40B4-BE49-F238E27FC236}">
                <a16:creationId xmlns:a16="http://schemas.microsoft.com/office/drawing/2014/main" id="{371FFF16-BEAC-C44C-8065-76ADEAE744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5DC7C3F-46A8-BC48-8EFE-E0D2546A9E5E}"/>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9694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DA422-E1EC-BD4E-88BF-DB4FE9D0153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842E72D-F3E4-4547-AEDF-AC285E6FE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E9B5C6C-5E78-1349-83AA-DA8F84EA4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DDA06D0-5F54-2344-860B-413646CB5C45}"/>
              </a:ext>
            </a:extLst>
          </p:cNvPr>
          <p:cNvSpPr>
            <a:spLocks noGrp="1"/>
          </p:cNvSpPr>
          <p:nvPr>
            <p:ph type="dt" sz="half" idx="10"/>
          </p:nvPr>
        </p:nvSpPr>
        <p:spPr/>
        <p:txBody>
          <a:bodyPr/>
          <a:lstStyle/>
          <a:p>
            <a:fld id="{4CBF7A4E-8AED-104E-818A-7F89581AC3B6}" type="datetimeFigureOut">
              <a:rPr lang="nl-NL" smtClean="0"/>
              <a:t>10-6-2021</a:t>
            </a:fld>
            <a:endParaRPr lang="nl-NL"/>
          </a:p>
        </p:txBody>
      </p:sp>
      <p:sp>
        <p:nvSpPr>
          <p:cNvPr id="6" name="Tijdelijke aanduiding voor voettekst 5">
            <a:extLst>
              <a:ext uri="{FF2B5EF4-FFF2-40B4-BE49-F238E27FC236}">
                <a16:creationId xmlns:a16="http://schemas.microsoft.com/office/drawing/2014/main" id="{CDE97B68-ADB5-874C-BC60-65F4FA800BE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333578-4A55-2E43-AD3C-703CC3989ACF}"/>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143578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49BB8E4-C032-484C-97DA-A58ACB121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FBD39FE-A8B5-4543-8C90-6E111DF79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C07F4B-970D-1846-8999-A6D445B64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F7A4E-8AED-104E-818A-7F89581AC3B6}" type="datetimeFigureOut">
              <a:rPr lang="nl-NL" smtClean="0"/>
              <a:t>10-6-2021</a:t>
            </a:fld>
            <a:endParaRPr lang="nl-NL"/>
          </a:p>
        </p:txBody>
      </p:sp>
      <p:sp>
        <p:nvSpPr>
          <p:cNvPr id="5" name="Tijdelijke aanduiding voor voettekst 4">
            <a:extLst>
              <a:ext uri="{FF2B5EF4-FFF2-40B4-BE49-F238E27FC236}">
                <a16:creationId xmlns:a16="http://schemas.microsoft.com/office/drawing/2014/main" id="{56C4B019-F59D-7446-8F9E-1B0AEBA8B9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BFB506A-89A9-E446-9194-4BD95C1EB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45EA1-652C-8A4F-8833-65A195C1A3C7}" type="slidenum">
              <a:rPr lang="nl-NL" smtClean="0"/>
              <a:t>‹nr.›</a:t>
            </a:fld>
            <a:endParaRPr lang="nl-NL"/>
          </a:p>
        </p:txBody>
      </p:sp>
    </p:spTree>
    <p:extLst>
      <p:ext uri="{BB962C8B-B14F-4D97-AF65-F5344CB8AC3E}">
        <p14:creationId xmlns:p14="http://schemas.microsoft.com/office/powerpoint/2010/main" val="4045873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Safe_Office@schiphol.n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826C9-07AB-7D47-92D3-DDB3554DC08A}"/>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BCAECD98-F95F-AD4F-B4C9-35C46C9384BF}"/>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6511A6E6-D966-334F-AB8A-94B9E5833ACA}"/>
              </a:ext>
            </a:extLst>
          </p:cNvPr>
          <p:cNvPicPr>
            <a:picLocks noChangeAspect="1"/>
          </p:cNvPicPr>
          <p:nvPr/>
        </p:nvPicPr>
        <p:blipFill>
          <a:blip r:embed="rId2"/>
          <a:stretch>
            <a:fillRect/>
          </a:stretch>
        </p:blipFill>
        <p:spPr>
          <a:xfrm>
            <a:off x="3175" y="0"/>
            <a:ext cx="12185650" cy="6858000"/>
          </a:xfrm>
          <a:prstGeom prst="rect">
            <a:avLst/>
          </a:prstGeom>
        </p:spPr>
      </p:pic>
      <p:sp>
        <p:nvSpPr>
          <p:cNvPr id="6" name="Tekstvak 5">
            <a:extLst>
              <a:ext uri="{FF2B5EF4-FFF2-40B4-BE49-F238E27FC236}">
                <a16:creationId xmlns:a16="http://schemas.microsoft.com/office/drawing/2014/main" id="{B9B4DBF7-B724-5649-8661-096028697C73}"/>
              </a:ext>
            </a:extLst>
          </p:cNvPr>
          <p:cNvSpPr txBox="1"/>
          <p:nvPr/>
        </p:nvSpPr>
        <p:spPr>
          <a:xfrm>
            <a:off x="247136" y="4257406"/>
            <a:ext cx="6746789" cy="1200329"/>
          </a:xfrm>
          <a:prstGeom prst="rect">
            <a:avLst/>
          </a:prstGeom>
          <a:noFill/>
        </p:spPr>
        <p:txBody>
          <a:bodyPr wrap="square" rtlCol="0">
            <a:spAutoFit/>
          </a:bodyPr>
          <a:lstStyle/>
          <a:p>
            <a:r>
              <a:rPr lang="nl-NL" sz="7200" b="1" dirty="0">
                <a:solidFill>
                  <a:schemeClr val="bg1"/>
                </a:solidFill>
                <a:latin typeface="Frutiger LT Pro 55 Roman" panose="020B0602020204020204" pitchFamily="34" charset="77"/>
              </a:rPr>
              <a:t>Aanspreken</a:t>
            </a:r>
          </a:p>
        </p:txBody>
      </p:sp>
      <p:sp>
        <p:nvSpPr>
          <p:cNvPr id="7" name="Tekstvak 6">
            <a:extLst>
              <a:ext uri="{FF2B5EF4-FFF2-40B4-BE49-F238E27FC236}">
                <a16:creationId xmlns:a16="http://schemas.microsoft.com/office/drawing/2014/main" id="{F56BCEEF-A049-014A-8E39-4AEB538D95E8}"/>
              </a:ext>
            </a:extLst>
          </p:cNvPr>
          <p:cNvSpPr txBox="1"/>
          <p:nvPr/>
        </p:nvSpPr>
        <p:spPr>
          <a:xfrm>
            <a:off x="247136" y="5357768"/>
            <a:ext cx="4769708" cy="1200329"/>
          </a:xfrm>
          <a:prstGeom prst="rect">
            <a:avLst/>
          </a:prstGeom>
          <a:noFill/>
        </p:spPr>
        <p:txBody>
          <a:bodyPr wrap="square" rtlCol="0">
            <a:spAutoFit/>
          </a:bodyPr>
          <a:lstStyle/>
          <a:p>
            <a:r>
              <a:rPr lang="nl-NL" sz="2400" dirty="0">
                <a:solidFill>
                  <a:schemeClr val="bg1"/>
                </a:solidFill>
                <a:latin typeface="Frutiger LT Pro 55 Roman" panose="020B0602020204020204" pitchFamily="34" charset="77"/>
              </a:rPr>
              <a:t>Ik maak onveilig</a:t>
            </a:r>
          </a:p>
          <a:p>
            <a:r>
              <a:rPr lang="nl-NL" sz="2400" dirty="0">
                <a:solidFill>
                  <a:schemeClr val="bg1"/>
                </a:solidFill>
                <a:latin typeface="Frutiger LT Pro 55 Roman" panose="020B0602020204020204" pitchFamily="34" charset="77"/>
              </a:rPr>
              <a:t>gedrag bespreekbaar</a:t>
            </a:r>
          </a:p>
          <a:p>
            <a:endParaRPr lang="nl-NL" sz="2400" dirty="0">
              <a:solidFill>
                <a:schemeClr val="bg1"/>
              </a:solidFill>
              <a:latin typeface="Frutiger LT Pro 55 Roman" panose="020B0602020204020204" pitchFamily="34" charset="77"/>
            </a:endParaRPr>
          </a:p>
        </p:txBody>
      </p:sp>
    </p:spTree>
    <p:extLst>
      <p:ext uri="{BB962C8B-B14F-4D97-AF65-F5344CB8AC3E}">
        <p14:creationId xmlns:p14="http://schemas.microsoft.com/office/powerpoint/2010/main" val="148963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fontScale="90000"/>
          </a:bodyPr>
          <a:lstStyle/>
          <a:p>
            <a:r>
              <a:rPr lang="nl-NL" b="1" dirty="0">
                <a:solidFill>
                  <a:schemeClr val="bg1"/>
                </a:solidFill>
                <a:latin typeface="Frutiger LT Pro 55 Roman" panose="020B0602020204020204" pitchFamily="34" charset="77"/>
              </a:rPr>
              <a:t>Wat je moet bijblijven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van deze </a:t>
            </a:r>
            <a:br>
              <a:rPr lang="nl-NL" b="1" dirty="0">
                <a:solidFill>
                  <a:schemeClr val="bg1"/>
                </a:solidFill>
                <a:latin typeface="Frutiger LT Pro 55 Roman" panose="020B0602020204020204" pitchFamily="34" charset="77"/>
              </a:rPr>
            </a:br>
            <a:r>
              <a:rPr lang="nl-NL" b="1" dirty="0" err="1">
                <a:solidFill>
                  <a:schemeClr val="bg1"/>
                </a:solidFill>
                <a:latin typeface="Frutiger LT Pro 55 Roman" panose="020B0602020204020204" pitchFamily="34" charset="77"/>
              </a:rPr>
              <a:t>toolbox</a:t>
            </a:r>
            <a:endParaRPr lang="nl-NL" b="1" dirty="0">
              <a:solidFill>
                <a:schemeClr val="bg1"/>
              </a:solidFill>
              <a:latin typeface="Frutiger LT Pro 55 Roman" panose="020B0602020204020204" pitchFamily="34" charset="77"/>
            </a:endParaRP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2525872"/>
            <a:ext cx="8327324" cy="3970318"/>
          </a:xfrm>
          <a:prstGeom prst="rect">
            <a:avLst/>
          </a:prstGeom>
          <a:noFill/>
        </p:spPr>
        <p:txBody>
          <a:bodyPr wrap="square" rtlCol="0">
            <a:spAutoFit/>
          </a:bodyPr>
          <a:lstStyle/>
          <a:p>
            <a:r>
              <a:rPr lang="nl-NL" sz="1600" dirty="0">
                <a:solidFill>
                  <a:srgbClr val="0F2962"/>
                </a:solidFill>
                <a:latin typeface="Frutiger LT Pro 55 Roman" panose="020B0602020204020204" pitchFamily="34" charset="77"/>
              </a:rPr>
              <a:t>Meen je een onveilige werksituatie te zien, neem dan een time-out.</a:t>
            </a:r>
          </a:p>
          <a:p>
            <a:endParaRPr lang="nl-NL" sz="1600" dirty="0">
              <a:solidFill>
                <a:srgbClr val="0F2962"/>
              </a:solidFill>
              <a:latin typeface="Frutiger LT Pro 55 Roman" panose="020B0602020204020204" pitchFamily="34" charset="77"/>
            </a:endParaRPr>
          </a:p>
          <a:p>
            <a:r>
              <a:rPr lang="nl-NL" sz="1600" b="1" dirty="0">
                <a:solidFill>
                  <a:srgbClr val="0F2962"/>
                </a:solidFill>
                <a:latin typeface="Frutiger LT Pro 45 Light" panose="020B0602020204020204" pitchFamily="34" charset="77"/>
              </a:rPr>
              <a:t>Stap 1	</a:t>
            </a:r>
            <a:r>
              <a:rPr lang="nl-NL" sz="1600" dirty="0">
                <a:solidFill>
                  <a:srgbClr val="0F2962"/>
                </a:solidFill>
                <a:latin typeface="Frutiger LT Pro 55 Roman" panose="020B0602020204020204" pitchFamily="34" charset="77"/>
              </a:rPr>
              <a:t>Onderbreek (even) het werk na die time-out.</a:t>
            </a:r>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a:p>
            <a:r>
              <a:rPr lang="nl-NL" sz="1600" b="1" dirty="0">
                <a:solidFill>
                  <a:srgbClr val="0F2962"/>
                </a:solidFill>
                <a:latin typeface="Frutiger LT Pro 45 Light" panose="020B0602020204020204" pitchFamily="34" charset="77"/>
              </a:rPr>
              <a:t>Stap 2	</a:t>
            </a:r>
            <a:r>
              <a:rPr lang="nl-NL" sz="1600" dirty="0">
                <a:solidFill>
                  <a:srgbClr val="0F2962"/>
                </a:solidFill>
                <a:latin typeface="Frutiger LT Pro 55 Roman" panose="020B0602020204020204" pitchFamily="34" charset="77"/>
              </a:rPr>
              <a:t>Bespreek de situatie, zo nodig op een andere (veilige) plek. </a:t>
            </a:r>
            <a:br>
              <a:rPr lang="nl-NL" sz="1600" dirty="0">
                <a:solidFill>
                  <a:srgbClr val="0F2962"/>
                </a:solidFill>
                <a:latin typeface="Frutiger LT Pro 55 Roman" panose="020B0602020204020204" pitchFamily="34" charset="77"/>
              </a:rPr>
            </a:br>
            <a:r>
              <a:rPr lang="nl-NL" sz="1600" dirty="0">
                <a:solidFill>
                  <a:srgbClr val="0F2962"/>
                </a:solidFill>
                <a:latin typeface="Frutiger LT Pro 55 Roman" panose="020B0602020204020204" pitchFamily="34" charset="77"/>
              </a:rPr>
              <a:t>	Doe het met een open, positieve houding. Het gaat niet om </a:t>
            </a:r>
            <a:br>
              <a:rPr lang="nl-NL" sz="1600" dirty="0">
                <a:solidFill>
                  <a:srgbClr val="0F2962"/>
                </a:solidFill>
                <a:latin typeface="Frutiger LT Pro 55 Roman" panose="020B0602020204020204" pitchFamily="34" charset="77"/>
              </a:rPr>
            </a:br>
            <a:r>
              <a:rPr lang="nl-NL" sz="1600" dirty="0">
                <a:solidFill>
                  <a:srgbClr val="0F2962"/>
                </a:solidFill>
                <a:latin typeface="Frutiger LT Pro 55 Roman" panose="020B0602020204020204" pitchFamily="34" charset="77"/>
              </a:rPr>
              <a:t>	je gelijk te halen, maar om iemand te behoeden voor letsel </a:t>
            </a:r>
            <a:br>
              <a:rPr lang="nl-NL" sz="1600" dirty="0">
                <a:solidFill>
                  <a:srgbClr val="0F2962"/>
                </a:solidFill>
                <a:latin typeface="Frutiger LT Pro 55 Roman" panose="020B0602020204020204" pitchFamily="34" charset="77"/>
              </a:rPr>
            </a:br>
            <a:r>
              <a:rPr lang="nl-NL" sz="1600" dirty="0">
                <a:solidFill>
                  <a:srgbClr val="0F2962"/>
                </a:solidFill>
                <a:latin typeface="Frutiger LT Pro 55 Roman" panose="020B0602020204020204" pitchFamily="34" charset="77"/>
              </a:rPr>
              <a:t>	of erger. Kom je er samen niet uit? Haal er dan een ander </a:t>
            </a:r>
            <a:br>
              <a:rPr lang="nl-NL" sz="1600" dirty="0">
                <a:solidFill>
                  <a:srgbClr val="0F2962"/>
                </a:solidFill>
                <a:latin typeface="Frutiger LT Pro 55 Roman" panose="020B0602020204020204" pitchFamily="34" charset="77"/>
              </a:rPr>
            </a:br>
            <a:r>
              <a:rPr lang="nl-NL" sz="1600" dirty="0">
                <a:solidFill>
                  <a:srgbClr val="0F2962"/>
                </a:solidFill>
                <a:latin typeface="Frutiger LT Pro 55 Roman" panose="020B0602020204020204" pitchFamily="34" charset="77"/>
              </a:rPr>
              <a:t>	bij, bijvoorbeeld een deskundige.</a:t>
            </a:r>
          </a:p>
          <a:p>
            <a:endParaRPr lang="nl-NL" sz="1600" dirty="0">
              <a:solidFill>
                <a:srgbClr val="0F2962"/>
              </a:solidFill>
              <a:latin typeface="Frutiger LT Pro 55 Roman" panose="020B0602020204020204" pitchFamily="34" charset="77"/>
            </a:endParaRPr>
          </a:p>
          <a:p>
            <a:r>
              <a:rPr lang="nl-NL" sz="1600" b="1" dirty="0">
                <a:solidFill>
                  <a:srgbClr val="0F2962"/>
                </a:solidFill>
                <a:latin typeface="Frutiger LT Pro 45 Light" panose="020B0602020204020204" pitchFamily="34" charset="77"/>
              </a:rPr>
              <a:t>Stap 3	</a:t>
            </a:r>
            <a:r>
              <a:rPr lang="nl-NL" sz="1600" dirty="0">
                <a:solidFill>
                  <a:srgbClr val="0F2962"/>
                </a:solidFill>
                <a:latin typeface="Frutiger LT Pro 55 Roman" panose="020B0602020204020204" pitchFamily="34" charset="77"/>
              </a:rPr>
              <a:t>Is de situatie verbeterd en zijn er duidelijke afspraken </a:t>
            </a:r>
          </a:p>
          <a:p>
            <a:r>
              <a:rPr lang="nl-NL" sz="1600" dirty="0">
                <a:solidFill>
                  <a:srgbClr val="0F2962"/>
                </a:solidFill>
                <a:latin typeface="Frutiger LT Pro 55 Roman" panose="020B0602020204020204" pitchFamily="34" charset="77"/>
              </a:rPr>
              <a:t>	gemaakt? Ga dan veilig verder.</a:t>
            </a:r>
          </a:p>
          <a:p>
            <a:endParaRPr lang="nl-NL" sz="1600" dirty="0">
              <a:solidFill>
                <a:srgbClr val="0F2962"/>
              </a:solidFill>
              <a:latin typeface="Frutiger LT Pro 55 Roman" panose="020B0602020204020204" pitchFamily="34" charset="77"/>
            </a:endParaRPr>
          </a:p>
          <a:p>
            <a:r>
              <a:rPr lang="nl-NL" sz="1400" i="1" dirty="0">
                <a:solidFill>
                  <a:srgbClr val="0F2962"/>
                </a:solidFill>
                <a:latin typeface="Frutiger LT Pro 55 Roman" panose="020B0602020204020204" pitchFamily="34" charset="77"/>
              </a:rPr>
              <a:t>» Meld de onveilige situatie ook altijd via </a:t>
            </a:r>
            <a:r>
              <a:rPr lang="nl-NL" sz="1400" i="1" dirty="0" err="1">
                <a:solidFill>
                  <a:srgbClr val="0F2962"/>
                </a:solidFill>
                <a:latin typeface="Frutiger LT Pro 55 Roman" panose="020B0602020204020204" pitchFamily="34" charset="77"/>
              </a:rPr>
              <a:t>www.schiphol.nl</a:t>
            </a:r>
            <a:r>
              <a:rPr lang="nl-NL" sz="1400" i="1" dirty="0">
                <a:solidFill>
                  <a:srgbClr val="0F2962"/>
                </a:solidFill>
                <a:latin typeface="Frutiger LT Pro 55 Roman" panose="020B0602020204020204" pitchFamily="34" charset="77"/>
              </a:rPr>
              <a:t>/veiligheid -&gt; ik wil een voorval melden en vermeld er dan bij dat de onveilige situatie al opgeheven is.</a:t>
            </a:r>
          </a:p>
          <a:p>
            <a:endParaRPr lang="nl-NL" sz="1600" dirty="0">
              <a:solidFill>
                <a:srgbClr val="0F2962"/>
              </a:solidFill>
              <a:latin typeface="Frutiger LT Pro 55 Roman" panose="020B0602020204020204" pitchFamily="34" charset="77"/>
            </a:endParaRPr>
          </a:p>
        </p:txBody>
      </p:sp>
    </p:spTree>
    <p:extLst>
      <p:ext uri="{BB962C8B-B14F-4D97-AF65-F5344CB8AC3E}">
        <p14:creationId xmlns:p14="http://schemas.microsoft.com/office/powerpoint/2010/main" val="359639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b="1" dirty="0">
                <a:solidFill>
                  <a:schemeClr val="bg1"/>
                </a:solidFill>
                <a:latin typeface="Frutiger LT Pro 55 Roman" panose="020B0602020204020204" pitchFamily="34" charset="77"/>
              </a:rPr>
              <a:t>Tot slot</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2525872"/>
            <a:ext cx="7645949" cy="2246769"/>
          </a:xfrm>
          <a:prstGeom prst="rect">
            <a:avLst/>
          </a:prstGeom>
          <a:noFill/>
        </p:spPr>
        <p:txBody>
          <a:bodyPr wrap="square" rtlCol="0">
            <a:spAutoFit/>
          </a:bodyPr>
          <a:lstStyle/>
          <a:p>
            <a:r>
              <a:rPr lang="nl-NL" sz="2000" dirty="0">
                <a:solidFill>
                  <a:srgbClr val="0F2962"/>
                </a:solidFill>
                <a:latin typeface="Frutiger LT Pro 55 Roman" panose="020B0602020204020204" pitchFamily="34" charset="77"/>
              </a:rPr>
              <a:t>■   	Vragen / onduidelijkheden?  </a:t>
            </a:r>
          </a:p>
          <a:p>
            <a:r>
              <a:rPr lang="nl-NL" sz="2000" dirty="0">
                <a:solidFill>
                  <a:srgbClr val="0F2962"/>
                </a:solidFill>
                <a:latin typeface="Frutiger LT Pro 55 Roman" panose="020B0602020204020204" pitchFamily="34" charset="77"/>
              </a:rPr>
              <a:t>     	Contact opdrachtgever / projectmanager</a:t>
            </a:r>
          </a:p>
          <a:p>
            <a:endParaRPr lang="nl-NL" sz="2000" dirty="0">
              <a:solidFill>
                <a:srgbClr val="0F2962"/>
              </a:solidFill>
              <a:latin typeface="Frutiger LT Pro 55 Roman" panose="020B0602020204020204" pitchFamily="34" charset="77"/>
            </a:endParaRPr>
          </a:p>
          <a:p>
            <a:r>
              <a:rPr lang="nl-NL" sz="2000" dirty="0">
                <a:solidFill>
                  <a:srgbClr val="0F2962"/>
                </a:solidFill>
                <a:latin typeface="Frutiger LT Pro 55 Roman" panose="020B0602020204020204" pitchFamily="34" charset="77"/>
              </a:rPr>
              <a:t>■    	</a:t>
            </a:r>
            <a:r>
              <a:rPr lang="nl-NL" sz="2000" dirty="0" err="1">
                <a:solidFill>
                  <a:srgbClr val="0F2962"/>
                </a:solidFill>
                <a:latin typeface="Frutiger LT Pro 55 Roman" panose="020B0602020204020204" pitchFamily="34" charset="77"/>
              </a:rPr>
              <a:t>www.schiphol.nl</a:t>
            </a:r>
            <a:r>
              <a:rPr lang="nl-NL" sz="2000" dirty="0">
                <a:solidFill>
                  <a:srgbClr val="0F2962"/>
                </a:solidFill>
                <a:latin typeface="Frutiger LT Pro 55 Roman" panose="020B0602020204020204" pitchFamily="34" charset="77"/>
              </a:rPr>
              <a:t>/veiligheid</a:t>
            </a:r>
          </a:p>
          <a:p>
            <a:endParaRPr lang="nl-NL" sz="2000" dirty="0">
              <a:solidFill>
                <a:srgbClr val="0F2962"/>
              </a:solidFill>
              <a:latin typeface="Frutiger LT Pro 55 Roman" panose="020B0602020204020204" pitchFamily="34" charset="77"/>
            </a:endParaRPr>
          </a:p>
          <a:p>
            <a:r>
              <a:rPr lang="nl-NL" sz="2000" dirty="0">
                <a:solidFill>
                  <a:srgbClr val="0F2962"/>
                </a:solidFill>
                <a:latin typeface="Frutiger LT Pro 55 Roman" panose="020B0602020204020204" pitchFamily="34" charset="77"/>
              </a:rPr>
              <a:t>■	Voor algemene vragen m.b.t. Safety contact HSE Office </a:t>
            </a:r>
          </a:p>
          <a:p>
            <a:r>
              <a:rPr lang="nl-NL" sz="2000" dirty="0">
                <a:solidFill>
                  <a:srgbClr val="0F2962"/>
                </a:solidFill>
                <a:latin typeface="Frutiger LT Pro 55 Roman" panose="020B0602020204020204" pitchFamily="34" charset="77"/>
              </a:rPr>
              <a:t>      	via </a:t>
            </a:r>
            <a:r>
              <a:rPr lang="nl-NL" sz="2000" u="sng" dirty="0">
                <a:solidFill>
                  <a:srgbClr val="0F2962"/>
                </a:solidFill>
                <a:latin typeface="Frutiger LT Pro 55 Roman" panose="020B0602020204020204" pitchFamily="34" charset="77"/>
                <a:hlinkClick r:id="rId3" tooltip="mailto:safe_office@schiphol.nl">
                  <a:extLst>
                    <a:ext uri="{A12FA001-AC4F-418D-AE19-62706E023703}">
                      <ahyp:hlinkClr xmlns:ahyp="http://schemas.microsoft.com/office/drawing/2018/hyperlinkcolor" xmlns="" val="tx"/>
                    </a:ext>
                  </a:extLst>
                </a:hlinkClick>
              </a:rPr>
              <a:t>Safe_Office@schiphol.nl</a:t>
            </a:r>
            <a:r>
              <a:rPr lang="nl-NL" sz="2000" dirty="0">
                <a:solidFill>
                  <a:srgbClr val="0F2962"/>
                </a:solidFill>
                <a:latin typeface="Frutiger LT Pro 55 Roman" panose="020B0602020204020204" pitchFamily="34" charset="77"/>
              </a:rPr>
              <a:t>.</a:t>
            </a:r>
          </a:p>
        </p:txBody>
      </p:sp>
    </p:spTree>
    <p:extLst>
      <p:ext uri="{BB962C8B-B14F-4D97-AF65-F5344CB8AC3E}">
        <p14:creationId xmlns:p14="http://schemas.microsoft.com/office/powerpoint/2010/main" val="3891795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4"/>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303342"/>
            <a:ext cx="10515600" cy="1325563"/>
          </a:xfrm>
        </p:spPr>
        <p:txBody>
          <a:bodyPr/>
          <a:lstStyle/>
          <a:p>
            <a:r>
              <a:rPr lang="nl-NL" b="1" dirty="0">
                <a:solidFill>
                  <a:schemeClr val="bg1"/>
                </a:solidFill>
                <a:latin typeface="Frutiger LT Pro 55 Roman" panose="020B0602020204020204" pitchFamily="34" charset="77"/>
              </a:rPr>
              <a:t>Video Time Out</a:t>
            </a:r>
          </a:p>
        </p:txBody>
      </p:sp>
      <p:pic>
        <p:nvPicPr>
          <p:cNvPr id="6" name="Schiphol_Video-06_Subtitles_MP4-720p.mp4" descr="Schiphol_Video-06_Subtitles_MP4-720p.mp4">
            <a:hlinkClick r:id="" action="ppaction://media"/>
            <a:extLst>
              <a:ext uri="{FF2B5EF4-FFF2-40B4-BE49-F238E27FC236}">
                <a16:creationId xmlns:a16="http://schemas.microsoft.com/office/drawing/2014/main" id="{C1FDED13-0803-8647-BEB5-232524E4C3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2211" y="1453586"/>
            <a:ext cx="8437419" cy="4746049"/>
          </a:xfrm>
          <a:prstGeom prst="rect">
            <a:avLst/>
          </a:prstGeom>
        </p:spPr>
      </p:pic>
    </p:spTree>
    <p:extLst>
      <p:ext uri="{BB962C8B-B14F-4D97-AF65-F5344CB8AC3E}">
        <p14:creationId xmlns:p14="http://schemas.microsoft.com/office/powerpoint/2010/main" val="14524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fontScale="90000"/>
          </a:bodyPr>
          <a:lstStyle/>
          <a:p>
            <a:r>
              <a:rPr lang="nl-NL" b="1" dirty="0">
                <a:solidFill>
                  <a:schemeClr val="bg1"/>
                </a:solidFill>
                <a:latin typeface="Frutiger LT Pro 55 Roman" panose="020B0602020204020204" pitchFamily="34" charset="77"/>
              </a:rPr>
              <a:t>Onveilig gedrag</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bespreekbaar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maken</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2426520"/>
            <a:ext cx="6759146" cy="1754326"/>
          </a:xfrm>
          <a:prstGeom prst="rect">
            <a:avLst/>
          </a:prstGeom>
          <a:noFill/>
        </p:spPr>
        <p:txBody>
          <a:bodyPr wrap="square" rtlCol="0">
            <a:spAutoFit/>
          </a:bodyPr>
          <a:lstStyle/>
          <a:p>
            <a:r>
              <a:rPr lang="nl-NL" b="1" dirty="0">
                <a:solidFill>
                  <a:srgbClr val="0F2962"/>
                </a:solidFill>
                <a:latin typeface="Frutiger LT Pro 45 Light" panose="020B0602020204020204" pitchFamily="34" charset="77"/>
              </a:rPr>
              <a:t>Veel incidenten zijn het gevolg van onveilige gedragingen</a:t>
            </a:r>
            <a:r>
              <a:rPr lang="nl-NL" b="1" dirty="0">
                <a:solidFill>
                  <a:srgbClr val="0F2962"/>
                </a:solidFill>
              </a:rPr>
              <a:t>.</a:t>
            </a:r>
            <a:endParaRPr lang="nl-NL" dirty="0">
              <a:solidFill>
                <a:srgbClr val="0F2962"/>
              </a:solidFill>
            </a:endParaRPr>
          </a:p>
          <a:p>
            <a:r>
              <a:rPr lang="nl-NL" dirty="0">
                <a:solidFill>
                  <a:srgbClr val="0F2962"/>
                </a:solidFill>
              </a:rPr>
              <a:t/>
            </a:r>
            <a:br>
              <a:rPr lang="nl-NL" dirty="0">
                <a:solidFill>
                  <a:srgbClr val="0F2962"/>
                </a:solidFill>
              </a:rPr>
            </a:br>
            <a:endParaRPr lang="nl-NL" dirty="0">
              <a:solidFill>
                <a:srgbClr val="0F2962"/>
              </a:solidFill>
            </a:endParaRPr>
          </a:p>
          <a:p>
            <a:r>
              <a:rPr lang="nl-NL" dirty="0">
                <a:solidFill>
                  <a:srgbClr val="0F2962"/>
                </a:solidFill>
                <a:latin typeface="Frutiger LT Pro 55 Roman" panose="020B0602020204020204" pitchFamily="34" charset="77"/>
              </a:rPr>
              <a:t>Schiphol wil het bespreekbaar maken van onveilig gedrag </a:t>
            </a:r>
          </a:p>
          <a:p>
            <a:r>
              <a:rPr lang="nl-NL" dirty="0">
                <a:solidFill>
                  <a:srgbClr val="0F2962"/>
                </a:solidFill>
                <a:latin typeface="Frutiger LT Pro 55 Roman" panose="020B0602020204020204" pitchFamily="34" charset="77"/>
              </a:rPr>
              <a:t>stimuleren om ongevallen te voorkomen.</a:t>
            </a:r>
          </a:p>
          <a:p>
            <a:endParaRPr lang="nl-NL" dirty="0"/>
          </a:p>
        </p:txBody>
      </p:sp>
    </p:spTree>
    <p:extLst>
      <p:ext uri="{BB962C8B-B14F-4D97-AF65-F5344CB8AC3E}">
        <p14:creationId xmlns:p14="http://schemas.microsoft.com/office/powerpoint/2010/main" val="395593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visitekaartje&#10;&#10;Automatisch gegenereerde beschrijving">
            <a:extLst>
              <a:ext uri="{FF2B5EF4-FFF2-40B4-BE49-F238E27FC236}">
                <a16:creationId xmlns:a16="http://schemas.microsoft.com/office/drawing/2014/main" id="{836DB936-E7EE-3B48-BA71-6704360CE9E6}"/>
              </a:ext>
            </a:extLst>
          </p:cNvPr>
          <p:cNvPicPr>
            <a:picLocks noChangeAspect="1"/>
          </p:cNvPicPr>
          <p:nvPr/>
        </p:nvPicPr>
        <p:blipFill>
          <a:blip r:embed="rId2"/>
          <a:stretch>
            <a:fillRect/>
          </a:stretch>
        </p:blipFill>
        <p:spPr>
          <a:xfrm>
            <a:off x="1976907" y="1365876"/>
            <a:ext cx="8238186" cy="5492124"/>
          </a:xfrm>
          <a:prstGeom prst="rect">
            <a:avLst/>
          </a:prstGeom>
        </p:spPr>
      </p:pic>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3"/>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fontScale="90000"/>
          </a:bodyPr>
          <a:lstStyle/>
          <a:p>
            <a:r>
              <a:rPr lang="nl-NL" b="1" dirty="0">
                <a:solidFill>
                  <a:schemeClr val="bg1"/>
                </a:solidFill>
                <a:latin typeface="Frutiger LT Pro 55 Roman" panose="020B0602020204020204" pitchFamily="34" charset="77"/>
              </a:rPr>
              <a:t>Neem een time-out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als je het niet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vertrouwt</a:t>
            </a:r>
          </a:p>
        </p:txBody>
      </p:sp>
    </p:spTree>
    <p:extLst>
      <p:ext uri="{BB962C8B-B14F-4D97-AF65-F5344CB8AC3E}">
        <p14:creationId xmlns:p14="http://schemas.microsoft.com/office/powerpoint/2010/main" val="276442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b="1" dirty="0">
                <a:solidFill>
                  <a:schemeClr val="bg1"/>
                </a:solidFill>
                <a:latin typeface="Frutiger LT Pro 55 Roman" panose="020B0602020204020204" pitchFamily="34" charset="77"/>
              </a:rPr>
              <a:t>Bijzonder bij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Schiphol</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223962"/>
            <a:ext cx="6759146" cy="3139321"/>
          </a:xfrm>
          <a:prstGeom prst="rect">
            <a:avLst/>
          </a:prstGeom>
          <a:noFill/>
        </p:spPr>
        <p:txBody>
          <a:bodyPr wrap="square" rtlCol="0">
            <a:spAutoFit/>
          </a:bodyPr>
          <a:lstStyle/>
          <a:p>
            <a:r>
              <a:rPr lang="nl-NL" dirty="0">
                <a:solidFill>
                  <a:srgbClr val="0F2962"/>
                </a:solidFill>
                <a:latin typeface="Frutiger LT Pro 55 Roman" panose="020B0602020204020204" pitchFamily="34" charset="77"/>
              </a:rPr>
              <a:t>Werken voor Schiphol is: samenwerken, midden in de </a:t>
            </a:r>
          </a:p>
          <a:p>
            <a:r>
              <a:rPr lang="nl-NL" dirty="0">
                <a:solidFill>
                  <a:srgbClr val="0F2962"/>
                </a:solidFill>
                <a:latin typeface="Frutiger LT Pro 55 Roman" panose="020B0602020204020204" pitchFamily="34" charset="77"/>
              </a:rPr>
              <a:t>dynamiek van een luchthaven: met passagiers, vliegtuigen en alles wat daar ten dienste aan staat.</a:t>
            </a:r>
          </a:p>
          <a:p>
            <a:endParaRPr lang="nl-NL" dirty="0">
              <a:solidFill>
                <a:srgbClr val="0F2962"/>
              </a:solidFill>
              <a:latin typeface="Frutiger LT Pro 55 Roman" panose="020B0602020204020204" pitchFamily="34" charset="77"/>
            </a:endParaRPr>
          </a:p>
          <a:p>
            <a:r>
              <a:rPr lang="nl-NL" dirty="0">
                <a:solidFill>
                  <a:srgbClr val="0F2962"/>
                </a:solidFill>
                <a:latin typeface="Frutiger LT Pro 55 Roman" panose="020B0602020204020204" pitchFamily="34" charset="77"/>
              </a:rPr>
              <a:t>Werken voor Schiphol is ook: samenwerken met collega’s van andere organisaties voor dezelfde opdrachtgever.</a:t>
            </a:r>
          </a:p>
          <a:p>
            <a:r>
              <a:rPr lang="nl-NL" dirty="0">
                <a:solidFill>
                  <a:srgbClr val="0F2962"/>
                </a:solidFill>
                <a:latin typeface="Frutiger LT Pro 55 Roman" panose="020B0602020204020204" pitchFamily="34" charset="77"/>
              </a:rPr>
              <a:t>We willen dat niemand iets overkomt</a:t>
            </a:r>
          </a:p>
          <a:p>
            <a:endParaRPr lang="nl-NL" dirty="0">
              <a:solidFill>
                <a:srgbClr val="0F2962"/>
              </a:solidFill>
              <a:latin typeface="Frutiger LT Pro 55 Roman" panose="020B0602020204020204" pitchFamily="34" charset="77"/>
            </a:endParaRPr>
          </a:p>
          <a:p>
            <a:r>
              <a:rPr lang="nl-NL" b="1" dirty="0">
                <a:solidFill>
                  <a:srgbClr val="0F2962"/>
                </a:solidFill>
                <a:latin typeface="Frutiger LT Pro 45 Light" panose="020B0602020204020204" pitchFamily="34" charset="77"/>
              </a:rPr>
              <a:t>Iedereen moet een ander attenderen op onveilig gedrag.</a:t>
            </a:r>
          </a:p>
          <a:p>
            <a:endParaRPr lang="nl-NL" dirty="0">
              <a:solidFill>
                <a:srgbClr val="0F2962"/>
              </a:solidFill>
              <a:latin typeface="Frutiger LT Pro 55 Roman" panose="020B0602020204020204" pitchFamily="34" charset="77"/>
            </a:endParaRPr>
          </a:p>
          <a:p>
            <a:endParaRPr lang="nl-NL" dirty="0"/>
          </a:p>
        </p:txBody>
      </p:sp>
    </p:spTree>
    <p:extLst>
      <p:ext uri="{BB962C8B-B14F-4D97-AF65-F5344CB8AC3E}">
        <p14:creationId xmlns:p14="http://schemas.microsoft.com/office/powerpoint/2010/main" val="235479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b="1" dirty="0">
                <a:solidFill>
                  <a:schemeClr val="bg1"/>
                </a:solidFill>
                <a:latin typeface="Frutiger LT Pro 55 Roman" panose="020B0602020204020204" pitchFamily="34" charset="77"/>
              </a:rPr>
              <a:t>Wat we hebben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meegemaakt</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223962"/>
            <a:ext cx="6759146" cy="3046988"/>
          </a:xfrm>
          <a:prstGeom prst="rect">
            <a:avLst/>
          </a:prstGeom>
          <a:noFill/>
        </p:spPr>
        <p:txBody>
          <a:bodyPr wrap="square" rtlCol="0">
            <a:spAutoFit/>
          </a:bodyPr>
          <a:lstStyle/>
          <a:p>
            <a:r>
              <a:rPr lang="nl-NL" sz="1600" dirty="0">
                <a:solidFill>
                  <a:srgbClr val="0F2962"/>
                </a:solidFill>
                <a:latin typeface="Frutiger LT Pro 55 Roman" panose="020B0602020204020204" pitchFamily="34" charset="77"/>
              </a:rPr>
              <a:t>■ niet aangelijnd langs de rand van een dak</a:t>
            </a:r>
          </a:p>
          <a:p>
            <a:r>
              <a:rPr lang="nl-NL" sz="1600" dirty="0">
                <a:solidFill>
                  <a:srgbClr val="0F2962"/>
                </a:solidFill>
                <a:latin typeface="Frutiger LT Pro 55 Roman" panose="020B0602020204020204" pitchFamily="34" charset="77"/>
              </a:rPr>
              <a:t>■ niet aangelijnd in een hoogwerker</a:t>
            </a:r>
          </a:p>
          <a:p>
            <a:r>
              <a:rPr lang="nl-NL" sz="1600" dirty="0">
                <a:solidFill>
                  <a:srgbClr val="0F2962"/>
                </a:solidFill>
                <a:latin typeface="Frutiger LT Pro 55 Roman" panose="020B0602020204020204" pitchFamily="34" charset="77"/>
              </a:rPr>
              <a:t>■ rolsteiger zonder leuningwerk</a:t>
            </a:r>
          </a:p>
          <a:p>
            <a:r>
              <a:rPr lang="nl-NL" sz="1600" dirty="0">
                <a:solidFill>
                  <a:srgbClr val="0F2962"/>
                </a:solidFill>
                <a:latin typeface="Frutiger LT Pro 55 Roman" panose="020B0602020204020204" pitchFamily="34" charset="77"/>
              </a:rPr>
              <a:t>■ niet dragen van noodzakelijke PBM</a:t>
            </a:r>
          </a:p>
          <a:p>
            <a:r>
              <a:rPr lang="nl-NL" sz="1600" dirty="0">
                <a:solidFill>
                  <a:srgbClr val="0F2962"/>
                </a:solidFill>
                <a:latin typeface="Frutiger LT Pro 55 Roman" panose="020B0602020204020204" pitchFamily="34" charset="77"/>
              </a:rPr>
              <a:t>■ geen hand aan de leuning ondanks laptop en mobiele telefoon</a:t>
            </a:r>
          </a:p>
          <a:p>
            <a:r>
              <a:rPr lang="nl-NL" sz="1600" dirty="0">
                <a:solidFill>
                  <a:srgbClr val="0F2962"/>
                </a:solidFill>
                <a:latin typeface="Frutiger LT Pro 55 Roman" panose="020B0602020204020204" pitchFamily="34" charset="77"/>
              </a:rPr>
              <a:t/>
            </a:r>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a:p>
            <a:r>
              <a:rPr lang="nl-NL" sz="1600" dirty="0">
                <a:solidFill>
                  <a:srgbClr val="0F2962"/>
                </a:solidFill>
                <a:latin typeface="Frutiger LT Pro 55 Roman" panose="020B0602020204020204" pitchFamily="34" charset="77"/>
              </a:rPr>
              <a:t>Hoe vaak loop jij langs een werk waarvan je denkt:</a:t>
            </a:r>
          </a:p>
          <a:p>
            <a:r>
              <a:rPr lang="nl-NL" sz="1600" b="1" dirty="0">
                <a:solidFill>
                  <a:srgbClr val="0F2962"/>
                </a:solidFill>
                <a:latin typeface="Frutiger LT Pro 45 Light" panose="020B0602020204020204" pitchFamily="34" charset="77"/>
              </a:rPr>
              <a:t>“Gaat het wel goed?”</a:t>
            </a:r>
          </a:p>
          <a:p>
            <a:r>
              <a:rPr lang="nl-NL" sz="1600" dirty="0">
                <a:solidFill>
                  <a:srgbClr val="0F2962"/>
                </a:solidFill>
                <a:latin typeface="Frutiger LT Pro 55 Roman" panose="020B0602020204020204" pitchFamily="34" charset="77"/>
              </a:rPr>
              <a:t/>
            </a:r>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a:p>
            <a:r>
              <a:rPr lang="nl-NL" sz="1600" i="1" dirty="0">
                <a:solidFill>
                  <a:srgbClr val="0F2962"/>
                </a:solidFill>
                <a:latin typeface="Frutiger LT Pro 55 Roman" panose="020B0602020204020204" pitchFamily="34" charset="77"/>
              </a:rPr>
              <a:t>» Stop je dan altijd om de situatie te bespreken?</a:t>
            </a:r>
          </a:p>
        </p:txBody>
      </p:sp>
    </p:spTree>
    <p:extLst>
      <p:ext uri="{BB962C8B-B14F-4D97-AF65-F5344CB8AC3E}">
        <p14:creationId xmlns:p14="http://schemas.microsoft.com/office/powerpoint/2010/main" val="3424320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fontScale="90000"/>
          </a:bodyPr>
          <a:lstStyle/>
          <a:p>
            <a:r>
              <a:rPr lang="nl-NL" b="1" dirty="0">
                <a:solidFill>
                  <a:schemeClr val="bg1"/>
                </a:solidFill>
                <a:latin typeface="Frutiger LT Pro 55 Roman" panose="020B0602020204020204" pitchFamily="34" charset="77"/>
              </a:rPr>
              <a:t>Behoed een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ander voor een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ongeluk</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223962"/>
            <a:ext cx="6759146" cy="1815882"/>
          </a:xfrm>
          <a:prstGeom prst="rect">
            <a:avLst/>
          </a:prstGeom>
          <a:noFill/>
        </p:spPr>
        <p:txBody>
          <a:bodyPr wrap="square" rtlCol="0">
            <a:spAutoFit/>
          </a:bodyPr>
          <a:lstStyle/>
          <a:p>
            <a:r>
              <a:rPr lang="nl-NL" sz="1600" dirty="0">
                <a:solidFill>
                  <a:srgbClr val="0F2962"/>
                </a:solidFill>
                <a:latin typeface="Frutiger LT Pro 55 Roman" panose="020B0602020204020204" pitchFamily="34" charset="77"/>
              </a:rPr>
              <a:t>■ Schiphol waardeert het als je een time-out neemt. Ook als achteraf </a:t>
            </a:r>
            <a:br>
              <a:rPr lang="nl-NL" sz="1600" dirty="0">
                <a:solidFill>
                  <a:srgbClr val="0F2962"/>
                </a:solidFill>
                <a:latin typeface="Frutiger LT Pro 55 Roman" panose="020B0602020204020204" pitchFamily="34" charset="77"/>
              </a:rPr>
            </a:br>
            <a:r>
              <a:rPr lang="nl-NL" sz="1600" dirty="0">
                <a:solidFill>
                  <a:srgbClr val="0F2962"/>
                </a:solidFill>
                <a:latin typeface="Frutiger LT Pro 55 Roman" panose="020B0602020204020204" pitchFamily="34" charset="77"/>
              </a:rPr>
              <a:t>blijkt dat er geen sprake van gevaar was. Wij respecteren altijd </a:t>
            </a:r>
            <a:br>
              <a:rPr lang="nl-NL" sz="1600" dirty="0">
                <a:solidFill>
                  <a:srgbClr val="0F2962"/>
                </a:solidFill>
                <a:latin typeface="Frutiger LT Pro 55 Roman" panose="020B0602020204020204" pitchFamily="34" charset="77"/>
              </a:rPr>
            </a:br>
            <a:r>
              <a:rPr lang="nl-NL" sz="1600" dirty="0">
                <a:solidFill>
                  <a:srgbClr val="0F2962"/>
                </a:solidFill>
                <a:latin typeface="Frutiger LT Pro 55 Roman" panose="020B0602020204020204" pitchFamily="34" charset="77"/>
              </a:rPr>
              <a:t>iemand die zijn verantwoordelijkheid pakt en een beslissing neemt. </a:t>
            </a:r>
          </a:p>
          <a:p>
            <a:endParaRPr lang="nl-NL" sz="1600" dirty="0">
              <a:solidFill>
                <a:srgbClr val="0F2962"/>
              </a:solidFill>
              <a:latin typeface="Frutiger LT Pro 55 Roman" panose="020B0602020204020204" pitchFamily="34" charset="77"/>
            </a:endParaRPr>
          </a:p>
          <a:p>
            <a:r>
              <a:rPr lang="nl-NL" sz="1600" dirty="0">
                <a:solidFill>
                  <a:srgbClr val="0F2962"/>
                </a:solidFill>
                <a:latin typeface="Frutiger LT Pro 55 Roman" panose="020B0602020204020204" pitchFamily="34" charset="77"/>
              </a:rPr>
              <a:t>■ Laat het Schiphol weten als zaken niet veilig (genoeg) zijn.</a:t>
            </a:r>
          </a:p>
          <a:p>
            <a:r>
              <a:rPr lang="nl-NL" sz="1600" dirty="0">
                <a:solidFill>
                  <a:srgbClr val="0F2962"/>
                </a:solidFill>
                <a:latin typeface="Frutiger LT Pro 55 Roman" panose="020B0602020204020204" pitchFamily="34" charset="77"/>
              </a:rPr>
              <a:t/>
            </a:r>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p:txBody>
      </p:sp>
    </p:spTree>
    <p:extLst>
      <p:ext uri="{BB962C8B-B14F-4D97-AF65-F5344CB8AC3E}">
        <p14:creationId xmlns:p14="http://schemas.microsoft.com/office/powerpoint/2010/main" val="218895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b="1" dirty="0">
                <a:solidFill>
                  <a:schemeClr val="bg1"/>
                </a:solidFill>
                <a:latin typeface="Frutiger LT Pro 55 Roman" panose="020B0602020204020204" pitchFamily="34" charset="77"/>
              </a:rPr>
              <a:t>Neem je </a:t>
            </a:r>
            <a:r>
              <a:rPr lang="nl-NL" b="1" dirty="0" err="1">
                <a:solidFill>
                  <a:schemeClr val="bg1"/>
                </a:solidFill>
                <a:latin typeface="Frutiger LT Pro 55 Roman" panose="020B0602020204020204" pitchFamily="34" charset="77"/>
              </a:rPr>
              <a:t>verant</a:t>
            </a:r>
            <a:r>
              <a:rPr lang="nl-NL" b="1" dirty="0">
                <a:solidFill>
                  <a:schemeClr val="bg1"/>
                </a:solidFill>
                <a:latin typeface="Frutiger LT Pro 55 Roman" panose="020B0602020204020204" pitchFamily="34" charset="77"/>
              </a:rPr>
              <a:t>-</a:t>
            </a:r>
            <a:br>
              <a:rPr lang="nl-NL" b="1" dirty="0">
                <a:solidFill>
                  <a:schemeClr val="bg1"/>
                </a:solidFill>
                <a:latin typeface="Frutiger LT Pro 55 Roman" panose="020B0602020204020204" pitchFamily="34" charset="77"/>
              </a:rPr>
            </a:br>
            <a:r>
              <a:rPr lang="nl-NL" b="1" dirty="0" err="1">
                <a:solidFill>
                  <a:schemeClr val="bg1"/>
                </a:solidFill>
                <a:latin typeface="Frutiger LT Pro 55 Roman" panose="020B0602020204020204" pitchFamily="34" charset="77"/>
              </a:rPr>
              <a:t>woordelijkheid</a:t>
            </a:r>
            <a:r>
              <a:rPr lang="nl-NL" b="1" dirty="0">
                <a:solidFill>
                  <a:schemeClr val="bg1"/>
                </a:solidFill>
                <a:latin typeface="Frutiger LT Pro 55 Roman" panose="020B0602020204020204" pitchFamily="34" charset="77"/>
              </a:rPr>
              <a:t>.</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223962"/>
            <a:ext cx="6759146" cy="2308324"/>
          </a:xfrm>
          <a:prstGeom prst="rect">
            <a:avLst/>
          </a:prstGeom>
          <a:noFill/>
        </p:spPr>
        <p:txBody>
          <a:bodyPr wrap="square" rtlCol="0">
            <a:spAutoFit/>
          </a:bodyPr>
          <a:lstStyle/>
          <a:p>
            <a:r>
              <a:rPr lang="nl-NL" sz="1600" dirty="0">
                <a:solidFill>
                  <a:srgbClr val="0F2962"/>
                </a:solidFill>
                <a:latin typeface="Frutiger LT Pro 55 Roman" panose="020B0602020204020204" pitchFamily="34" charset="77"/>
              </a:rPr>
              <a:t>Bespreek de veiligheid van je eigen gedrag en die van je collega’s.</a:t>
            </a:r>
          </a:p>
          <a:p>
            <a:r>
              <a:rPr lang="nl-NL" sz="1600" dirty="0">
                <a:solidFill>
                  <a:srgbClr val="0F2962"/>
                </a:solidFill>
                <a:latin typeface="Frutiger LT Pro 55 Roman" panose="020B0602020204020204" pitchFamily="34" charset="77"/>
              </a:rPr>
              <a:t>Iedereen heeft zijn eigen kijk op dingen. Wat een ander veilig vindt, kan jij onveilig vinden. Het is daarom goed om daarover te praten, zodat iedereen elkaar scherp houdt. Kom je er niet uit? Bespreek een </a:t>
            </a:r>
            <a:r>
              <a:rPr lang="nl-NL" sz="1600" dirty="0" err="1">
                <a:solidFill>
                  <a:srgbClr val="0F2962"/>
                </a:solidFill>
                <a:latin typeface="Frutiger LT Pro 55 Roman" panose="020B0602020204020204" pitchFamily="34" charset="77"/>
              </a:rPr>
              <a:t>veiligheidsdillema</a:t>
            </a:r>
            <a:r>
              <a:rPr lang="nl-NL" sz="1600" dirty="0">
                <a:solidFill>
                  <a:srgbClr val="0F2962"/>
                </a:solidFill>
                <a:latin typeface="Frutiger LT Pro 55 Roman" panose="020B0602020204020204" pitchFamily="34" charset="77"/>
              </a:rPr>
              <a:t> dan met een ander (expert) of je leidinggevende.</a:t>
            </a:r>
          </a:p>
          <a:p>
            <a:r>
              <a:rPr lang="nl-NL" sz="1600" dirty="0">
                <a:solidFill>
                  <a:srgbClr val="0F2962"/>
                </a:solidFill>
                <a:latin typeface="Frutiger LT Pro 55 Roman" panose="020B0602020204020204" pitchFamily="34" charset="77"/>
              </a:rPr>
              <a:t/>
            </a:r>
            <a:br>
              <a:rPr lang="nl-NL" sz="1600" dirty="0">
                <a:solidFill>
                  <a:srgbClr val="0F2962"/>
                </a:solidFill>
                <a:latin typeface="Frutiger LT Pro 55 Roman" panose="020B0602020204020204" pitchFamily="34" charset="77"/>
              </a:rPr>
            </a:br>
            <a:r>
              <a:rPr lang="nl-NL" sz="1600" dirty="0">
                <a:solidFill>
                  <a:srgbClr val="0F2962"/>
                </a:solidFill>
                <a:latin typeface="Frutiger LT Pro 55 Roman" panose="020B0602020204020204" pitchFamily="34" charset="77"/>
              </a:rPr>
              <a:t>Waardeer het als je wordt aangesproken. Wanneer iemand jou </a:t>
            </a:r>
          </a:p>
          <a:p>
            <a:r>
              <a:rPr lang="nl-NL" sz="1600" dirty="0">
                <a:solidFill>
                  <a:srgbClr val="0F2962"/>
                </a:solidFill>
                <a:latin typeface="Frutiger LT Pro 55 Roman" panose="020B0602020204020204" pitchFamily="34" charset="77"/>
              </a:rPr>
              <a:t>aanspreekt, heeft hij of zij het beste met je voor.</a:t>
            </a:r>
          </a:p>
        </p:txBody>
      </p:sp>
      <p:sp>
        <p:nvSpPr>
          <p:cNvPr id="4" name="Tekstvak 3">
            <a:extLst>
              <a:ext uri="{FF2B5EF4-FFF2-40B4-BE49-F238E27FC236}">
                <a16:creationId xmlns:a16="http://schemas.microsoft.com/office/drawing/2014/main" id="{DB971152-3954-8543-B8BF-9F0A3551A051}"/>
              </a:ext>
            </a:extLst>
          </p:cNvPr>
          <p:cNvSpPr txBox="1"/>
          <p:nvPr/>
        </p:nvSpPr>
        <p:spPr>
          <a:xfrm>
            <a:off x="492211" y="1807215"/>
            <a:ext cx="3283376" cy="461665"/>
          </a:xfrm>
          <a:prstGeom prst="rect">
            <a:avLst/>
          </a:prstGeom>
          <a:noFill/>
        </p:spPr>
        <p:txBody>
          <a:bodyPr wrap="square" rtlCol="0">
            <a:spAutoFit/>
          </a:bodyPr>
          <a:lstStyle/>
          <a:p>
            <a:r>
              <a:rPr lang="nl-NL" sz="2400" b="1" dirty="0">
                <a:solidFill>
                  <a:schemeClr val="bg1"/>
                </a:solidFill>
                <a:latin typeface="Frutiger LT Pro 45 Light" panose="020B0602020204020204" pitchFamily="34" charset="77"/>
              </a:rPr>
              <a:t>Bespreek veiligheid.</a:t>
            </a:r>
          </a:p>
        </p:txBody>
      </p:sp>
    </p:spTree>
    <p:extLst>
      <p:ext uri="{BB962C8B-B14F-4D97-AF65-F5344CB8AC3E}">
        <p14:creationId xmlns:p14="http://schemas.microsoft.com/office/powerpoint/2010/main" val="1331769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b="1" dirty="0">
                <a:solidFill>
                  <a:schemeClr val="bg1"/>
                </a:solidFill>
                <a:latin typeface="Frutiger LT Pro 55 Roman" panose="020B0602020204020204" pitchFamily="34" charset="77"/>
              </a:rPr>
              <a:t>Gebruik de time-out </a:t>
            </a:r>
            <a:br>
              <a:rPr lang="nl-NL" b="1" dirty="0">
                <a:solidFill>
                  <a:schemeClr val="bg1"/>
                </a:solidFill>
                <a:latin typeface="Frutiger LT Pro 55 Roman" panose="020B0602020204020204" pitchFamily="34" charset="77"/>
              </a:rPr>
            </a:br>
            <a:r>
              <a:rPr lang="nl-NL" b="1" dirty="0">
                <a:solidFill>
                  <a:schemeClr val="bg1"/>
                </a:solidFill>
                <a:latin typeface="Frutiger LT Pro 55 Roman" panose="020B0602020204020204" pitchFamily="34" charset="77"/>
              </a:rPr>
              <a:t>ook voor:</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223962"/>
            <a:ext cx="8327324" cy="2062103"/>
          </a:xfrm>
          <a:prstGeom prst="rect">
            <a:avLst/>
          </a:prstGeom>
          <a:noFill/>
        </p:spPr>
        <p:txBody>
          <a:bodyPr wrap="square" rtlCol="0">
            <a:spAutoFit/>
          </a:bodyPr>
          <a:lstStyle/>
          <a:p>
            <a:r>
              <a:rPr lang="nl-NL" sz="1600" dirty="0">
                <a:solidFill>
                  <a:srgbClr val="0F2962"/>
                </a:solidFill>
                <a:latin typeface="Frutiger LT Pro 55 Roman" panose="020B0602020204020204" pitchFamily="34" charset="77"/>
              </a:rPr>
              <a:t>■ Als je zelf twijfelt of iets wel veilig gaat en of je het wel veilig kunt uitvoeren.</a:t>
            </a:r>
          </a:p>
          <a:p>
            <a:r>
              <a:rPr lang="nl-NL" sz="1600" dirty="0">
                <a:solidFill>
                  <a:srgbClr val="0F2962"/>
                </a:solidFill>
                <a:latin typeface="Frutiger LT Pro 55 Roman" panose="020B0602020204020204" pitchFamily="34" charset="77"/>
              </a:rPr>
              <a:t/>
            </a:r>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a:p>
            <a:r>
              <a:rPr lang="nl-NL" sz="1600" dirty="0">
                <a:solidFill>
                  <a:srgbClr val="0F2962"/>
                </a:solidFill>
                <a:latin typeface="Frutiger LT Pro 55 Roman" panose="020B0602020204020204" pitchFamily="34" charset="77"/>
              </a:rPr>
              <a:t>■ Als je even kort wilt overleggen over de volgende stap in een klus of ander proces.</a:t>
            </a:r>
          </a:p>
          <a:p>
            <a:r>
              <a:rPr lang="nl-NL" sz="1600" dirty="0">
                <a:solidFill>
                  <a:srgbClr val="0F2962"/>
                </a:solidFill>
                <a:latin typeface="Frutiger LT Pro 55 Roman" panose="020B0602020204020204" pitchFamily="34" charset="77"/>
              </a:rPr>
              <a:t/>
            </a:r>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a:p>
            <a:r>
              <a:rPr lang="nl-NL" sz="1600" dirty="0">
                <a:solidFill>
                  <a:srgbClr val="0F2962"/>
                </a:solidFill>
                <a:latin typeface="Frutiger LT Pro 55 Roman" panose="020B0602020204020204" pitchFamily="34" charset="77"/>
              </a:rPr>
              <a:t>■ Als je merkt dat iedereen haast heeft en als een kip zonder kop rondloopt en de coördinatie weg is.</a:t>
            </a:r>
          </a:p>
        </p:txBody>
      </p:sp>
    </p:spTree>
    <p:extLst>
      <p:ext uri="{BB962C8B-B14F-4D97-AF65-F5344CB8AC3E}">
        <p14:creationId xmlns:p14="http://schemas.microsoft.com/office/powerpoint/2010/main" val="149164625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613</Words>
  <Application>Microsoft Office PowerPoint</Application>
  <PresentationFormat>Breedbeeld</PresentationFormat>
  <Paragraphs>64</Paragraphs>
  <Slides>11</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11</vt:i4>
      </vt:variant>
    </vt:vector>
  </HeadingPairs>
  <TitlesOfParts>
    <vt:vector size="17" baseType="lpstr">
      <vt:lpstr>Arial</vt:lpstr>
      <vt:lpstr>Calibri</vt:lpstr>
      <vt:lpstr>Calibri Light</vt:lpstr>
      <vt:lpstr>Frutiger LT Pro 45 Light</vt:lpstr>
      <vt:lpstr>Frutiger LT Pro 55 Roman</vt:lpstr>
      <vt:lpstr>Kantoorthema</vt:lpstr>
      <vt:lpstr>PowerPoint-presentatie</vt:lpstr>
      <vt:lpstr>Video Time Out</vt:lpstr>
      <vt:lpstr>Onveilig gedrag bespreekbaar  maken</vt:lpstr>
      <vt:lpstr>Neem een time-out  als je het niet  vertrouwt</vt:lpstr>
      <vt:lpstr>Bijzonder bij  Schiphol</vt:lpstr>
      <vt:lpstr>Wat we hebben  meegemaakt</vt:lpstr>
      <vt:lpstr>Behoed een  ander voor een  ongeluk</vt:lpstr>
      <vt:lpstr>Neem je verant- woordelijkheid.</vt:lpstr>
      <vt:lpstr>Gebruik de time-out  ook voor:</vt:lpstr>
      <vt:lpstr>Wat je moet bijblijven  van deze  toolbox</vt:lpstr>
      <vt:lpstr>Tot slot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Eveline Raap (Salmay)</dc:creator>
  <cp:lastModifiedBy>Kuiten, Rob</cp:lastModifiedBy>
  <cp:revision>7</cp:revision>
  <dcterms:created xsi:type="dcterms:W3CDTF">2021-06-03T10:40:26Z</dcterms:created>
  <dcterms:modified xsi:type="dcterms:W3CDTF">2021-06-10T14:51:16Z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237ac88-813e-467d-90ba-6ce279e3edc8_Enabled">
    <vt:lpwstr>true</vt:lpwstr>
  </property>
  <property fmtid="{D5CDD505-2E9C-101B-9397-08002B2CF9AE}" pid="3" name="MSIP_Label_5237ac88-813e-467d-90ba-6ce279e3edc8_SetDate">
    <vt:lpwstr>2021-06-10T14:50:01Z</vt:lpwstr>
  </property>
  <property fmtid="{D5CDD505-2E9C-101B-9397-08002B2CF9AE}" pid="4" name="MSIP_Label_5237ac88-813e-467d-90ba-6ce279e3edc8_Method">
    <vt:lpwstr>Standard</vt:lpwstr>
  </property>
  <property fmtid="{D5CDD505-2E9C-101B-9397-08002B2CF9AE}" pid="5" name="MSIP_Label_5237ac88-813e-467d-90ba-6ce279e3edc8_Name">
    <vt:lpwstr>5237ac88-813e-467d-90ba-6ce279e3edc8</vt:lpwstr>
  </property>
  <property fmtid="{D5CDD505-2E9C-101B-9397-08002B2CF9AE}" pid="6" name="MSIP_Label_5237ac88-813e-467d-90ba-6ce279e3edc8_SiteId">
    <vt:lpwstr>27776982-d882-41b2-95ac-322f28d5a2ce</vt:lpwstr>
  </property>
  <property fmtid="{D5CDD505-2E9C-101B-9397-08002B2CF9AE}" pid="7" name="MSIP_Label_5237ac88-813e-467d-90ba-6ce279e3edc8_ActionId">
    <vt:lpwstr>7e2ce0f7-29e7-4fb6-9b06-79ad0bb8ddc6</vt:lpwstr>
  </property>
  <property fmtid="{D5CDD505-2E9C-101B-9397-08002B2CF9AE}" pid="8" name="MSIP_Label_5237ac88-813e-467d-90ba-6ce279e3edc8_ContentBits">
    <vt:lpwstr>0</vt:lpwstr>
  </property>
</Properties>
</file>